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0"/>
  </p:notesMasterIdLst>
  <p:sldIdLst>
    <p:sldId id="277" r:id="rId2"/>
    <p:sldId id="612" r:id="rId3"/>
    <p:sldId id="615" r:id="rId4"/>
    <p:sldId id="618" r:id="rId5"/>
    <p:sldId id="619" r:id="rId6"/>
    <p:sldId id="634" r:id="rId7"/>
    <p:sldId id="635" r:id="rId8"/>
    <p:sldId id="637" r:id="rId9"/>
    <p:sldId id="638" r:id="rId10"/>
    <p:sldId id="622" r:id="rId11"/>
    <p:sldId id="639" r:id="rId12"/>
    <p:sldId id="623" r:id="rId13"/>
    <p:sldId id="640" r:id="rId14"/>
    <p:sldId id="624" r:id="rId15"/>
    <p:sldId id="641" r:id="rId16"/>
    <p:sldId id="625" r:id="rId17"/>
    <p:sldId id="642" r:id="rId18"/>
    <p:sldId id="64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92254" autoAdjust="0"/>
  </p:normalViewPr>
  <p:slideViewPr>
    <p:cSldViewPr snapToGrid="0">
      <p:cViewPr varScale="1">
        <p:scale>
          <a:sx n="114" d="100"/>
          <a:sy n="114" d="100"/>
        </p:scale>
        <p:origin x="108" y="17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10/4/2018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10/4/2018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10/4/2018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10/4/2018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smtClean="0">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smtClean="0"/>
              <a:t>Tutorial:</a:t>
            </a:r>
          </a:p>
          <a:p>
            <a:r>
              <a:rPr lang="en-US" sz="4000" i="1" dirty="0" smtClean="0"/>
              <a:t>Data Pre-processing</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Low-pass filter the data</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smtClean="0">
                <a:solidFill>
                  <a:prstClr val="white"/>
                </a:solidFill>
                <a:latin typeface="Calibri" panose="020F0502020204030204"/>
              </a:rPr>
              <a:t>Data are low-pass filtered (1 Hz cutoff frequency)</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plot shows less high-frequency noise</a:t>
            </a:r>
          </a:p>
          <a:p>
            <a:r>
              <a:rPr lang="en-US" dirty="0" smtClean="0">
                <a:solidFill>
                  <a:prstClr val="white"/>
                </a:solidFill>
                <a:latin typeface="Calibri" panose="020F0502020204030204"/>
              </a:rPr>
              <a:t>The image of the measurement time traces now shows a clearer periodic response to the stimulus</a:t>
            </a:r>
          </a:p>
          <a:p>
            <a:r>
              <a:rPr lang="en-US" dirty="0" smtClean="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Low-pass filter zoom</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smtClean="0">
                <a:solidFill>
                  <a:prstClr val="white"/>
                </a:solidFill>
                <a:latin typeface="Calibri" panose="020F0502020204030204"/>
              </a:rPr>
              <a:t>The filtered measurements now show reduced high-frequency (rapidly varying) signal components, apparent at </a:t>
            </a:r>
            <a:r>
              <a:rPr lang="en-US" dirty="0">
                <a:solidFill>
                  <a:prstClr val="white"/>
                </a:solidFill>
                <a:latin typeface="Calibri" panose="020F0502020204030204"/>
              </a:rPr>
              <a:t>all </a:t>
            </a:r>
            <a:r>
              <a:rPr lang="en-US" dirty="0" smtClean="0">
                <a:solidFill>
                  <a:prstClr val="white"/>
                </a:solidFill>
                <a:latin typeface="Calibri" panose="020F0502020204030204"/>
              </a:rPr>
              <a:t>source-detector </a:t>
            </a:r>
            <a:r>
              <a:rPr lang="en-US" dirty="0">
                <a:solidFill>
                  <a:prstClr val="white"/>
                </a:solidFill>
                <a:latin typeface="Calibri" panose="020F0502020204030204"/>
              </a:rPr>
              <a:t>distances </a:t>
            </a:r>
            <a:endParaRPr lang="en-US" dirty="0" smtClean="0">
              <a:solidFill>
                <a:prstClr val="white"/>
              </a:solidFill>
              <a:latin typeface="Calibri" panose="020F0502020204030204"/>
            </a:endParaRPr>
          </a:p>
          <a:p>
            <a:pPr lvl="0"/>
            <a:r>
              <a:rPr lang="en-US" dirty="0" smtClean="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smtClean="0">
                <a:solidFill>
                  <a:prstClr val="white"/>
                </a:solidFill>
                <a:latin typeface="Calibri" panose="020F0502020204030204"/>
              </a:rPr>
              <a:t>Variation at the stimulus frequency is not yet clear in the full-length time traces</a:t>
            </a:r>
          </a:p>
          <a:p>
            <a:pPr lvl="0"/>
            <a:endParaRPr lang="en-US" dirty="0" smtClean="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Superficial signal regression</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smtClean="0">
                <a:solidFill>
                  <a:prstClr val="white"/>
                </a:solidFill>
                <a:latin typeface="Calibri" panose="020F0502020204030204"/>
              </a:rPr>
              <a:t>A common signal is estimated from the superficial measurements and regressed out of all measurements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plot shows a little less high-frequency noise</a:t>
            </a:r>
          </a:p>
          <a:p>
            <a:r>
              <a:rPr lang="en-US" dirty="0" smtClean="0">
                <a:solidFill>
                  <a:prstClr val="white"/>
                </a:solidFill>
                <a:latin typeface="Calibri" panose="020F0502020204030204"/>
              </a:rPr>
              <a:t>The image of the measurement time traces shows an even clearer periodic response to the stimulus</a:t>
            </a:r>
          </a:p>
          <a:p>
            <a:r>
              <a:rPr lang="en-US" dirty="0" smtClean="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Superficial signal regression</a:t>
            </a:r>
            <a:endParaRPr lang="en-US" dirty="0">
              <a:solidFill>
                <a:srgbClr val="FF0000"/>
              </a:solidFill>
            </a:endParaRP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smtClean="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r>
              <a:rPr lang="en-US" sz="1200" b="1" dirty="0" smtClean="0">
                <a:solidFill>
                  <a:schemeClr val="tx1"/>
                </a:solidFill>
                <a:latin typeface="Courier New" panose="02070309020205020404" pitchFamily="49" charset="0"/>
                <a:cs typeface="Courier New" panose="02070309020205020404" pitchFamily="49" charset="0"/>
              </a:rPr>
              <a:t>])</a:t>
            </a:r>
          </a:p>
          <a:p>
            <a:pPr marL="342900" lvl="1" indent="-342900"/>
            <a:r>
              <a:rPr lang="en-US" sz="1800" dirty="0" smtClean="0">
                <a:solidFill>
                  <a:prstClr val="white"/>
                </a:solidFill>
                <a:latin typeface="Calibri" panose="020F0502020204030204"/>
              </a:rPr>
              <a:t>The estimated </a:t>
            </a:r>
            <a:r>
              <a:rPr lang="en-US" sz="1800" dirty="0">
                <a:solidFill>
                  <a:prstClr val="white"/>
                </a:solidFill>
                <a:latin typeface="Calibri" panose="020F0502020204030204"/>
              </a:rPr>
              <a:t>signal captures features of the previous short-distance </a:t>
            </a:r>
            <a:r>
              <a:rPr lang="en-US" sz="1800" dirty="0" smtClean="0">
                <a:solidFill>
                  <a:prstClr val="white"/>
                </a:solidFill>
                <a:latin typeface="Calibri" panose="020F0502020204030204"/>
              </a:rPr>
              <a:t>measurements. The spectrum shows components similar to previous measurements but </a:t>
            </a:r>
            <a:r>
              <a:rPr lang="en-US" sz="1800" i="1" dirty="0" smtClean="0">
                <a:solidFill>
                  <a:prstClr val="white"/>
                </a:solidFill>
                <a:latin typeface="Calibri" panose="020F0502020204030204"/>
              </a:rPr>
              <a:t>without</a:t>
            </a:r>
            <a:r>
              <a:rPr lang="en-US" sz="1800" dirty="0" smtClean="0">
                <a:solidFill>
                  <a:prstClr val="white"/>
                </a:solidFill>
                <a:latin typeface="Calibri" panose="020F0502020204030204"/>
              </a:rPr>
              <a:t> the stimulus frequency</a:t>
            </a:r>
            <a:endParaRPr lang="en-US" sz="1800" dirty="0">
              <a:solidFill>
                <a:prstClr val="white"/>
              </a:solidFill>
              <a:latin typeface="Calibri" panose="020F0502020204030204"/>
            </a:endParaRPr>
          </a:p>
          <a:p>
            <a:r>
              <a:rPr lang="en-US" dirty="0" smtClean="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smtClean="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smtClean="0">
                <a:solidFill>
                  <a:schemeClr val="tx1"/>
                </a:solidFill>
                <a:latin typeface="Courier New" panose="02070309020205020404" pitchFamily="49" charset="0"/>
                <a:cs typeface="Courier New" panose="02070309020205020404" pitchFamily="49" charset="0"/>
              </a:rPr>
              <a:t>for </a:t>
            </a:r>
            <a:r>
              <a:rPr lang="da-DK" sz="1300" b="1" dirty="0">
                <a:solidFill>
                  <a:schemeClr val="tx1"/>
                </a:solidFill>
                <a:latin typeface="Courier New" panose="02070309020205020404" pitchFamily="49" charset="0"/>
                <a:cs typeface="Courier New" panose="02070309020205020404" pitchFamily="49" charset="0"/>
              </a:rPr>
              <a:t>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smtClean="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Second LPF and resampling</a:t>
            </a:r>
            <a:endParaRPr lang="en-US" dirty="0">
              <a:solidFill>
                <a:srgbClr val="FF0000"/>
              </a:solidFill>
            </a:endParaRP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smtClean="0">
                <a:solidFill>
                  <a:prstClr val="white"/>
                </a:solidFill>
                <a:latin typeface="Calibri" panose="020F0502020204030204"/>
              </a:rPr>
              <a:t>An additional </a:t>
            </a:r>
            <a:r>
              <a:rPr lang="en-US" dirty="0" err="1" smtClean="0">
                <a:solidFill>
                  <a:prstClr val="white"/>
                </a:solidFill>
                <a:latin typeface="Calibri" panose="020F0502020204030204"/>
              </a:rPr>
              <a:t>lowpass</a:t>
            </a:r>
            <a:r>
              <a:rPr lang="en-US" dirty="0" smtClean="0">
                <a:solidFill>
                  <a:prstClr val="white"/>
                </a:solidFill>
                <a:latin typeface="Calibri" panose="020F0502020204030204"/>
              </a:rPr>
              <a:t> filter attenuates frequencies above 0.5 Hz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smtClean="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smtClean="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smtClean="0">
                <a:solidFill>
                  <a:prstClr val="white"/>
                </a:solidFill>
                <a:latin typeface="Calibri" panose="020F0502020204030204"/>
              </a:rPr>
              <a:t>The 2</a:t>
            </a:r>
            <a:r>
              <a:rPr lang="en-US" baseline="30000" dirty="0" smtClean="0">
                <a:solidFill>
                  <a:prstClr val="white"/>
                </a:solidFill>
                <a:latin typeface="Calibri" panose="020F0502020204030204"/>
              </a:rPr>
              <a:t>nd</a:t>
            </a:r>
            <a:r>
              <a:rPr lang="en-US" dirty="0" smtClean="0">
                <a:solidFill>
                  <a:prstClr val="white"/>
                </a:solidFill>
                <a:latin typeface="Calibri" panose="020F0502020204030204"/>
              </a:rPr>
              <a:t> LPF further reduces noise visible in the time traces, showing more emphasis on the stimulus response </a:t>
            </a:r>
          </a:p>
          <a:p>
            <a:r>
              <a:rPr lang="en-US" dirty="0" smtClean="0">
                <a:solidFill>
                  <a:prstClr val="white"/>
                </a:solidFill>
                <a:latin typeface="Calibri" panose="020F0502020204030204"/>
              </a:rPr>
              <a:t>Note that there are fewer time samples (reduced by a factor of 10) due to resampling</a:t>
            </a:r>
          </a:p>
          <a:p>
            <a:r>
              <a:rPr lang="en-US" dirty="0" smtClean="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Second LPF and resampling - detail</a:t>
            </a:r>
            <a:endParaRPr lang="en-US" dirty="0">
              <a:solidFill>
                <a:srgbClr val="FF0000"/>
              </a:solidFill>
            </a:endParaRP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smtClean="0">
                <a:solidFill>
                  <a:prstClr val="white"/>
                </a:solidFill>
                <a:latin typeface="Calibri" panose="020F0502020204030204"/>
              </a:rPr>
              <a:t>The second LPF further attenuates rapidly varying (high-frequency) noise</a:t>
            </a:r>
          </a:p>
          <a:p>
            <a:pPr lvl="0"/>
            <a:r>
              <a:rPr lang="en-US" dirty="0" smtClean="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smtClean="0"/>
              <a:t>Cutoff of 0.5 Hz</a:t>
            </a:r>
            <a:endParaRPr lang="en-US" dirty="0"/>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smtClean="0"/>
              <a:t>Cutoff of 0.05 Hz</a:t>
            </a:r>
            <a:endParaRPr lang="en-US" dirty="0"/>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Block averaging</a:t>
            </a:r>
            <a:endParaRPr lang="en-US" dirty="0">
              <a:solidFill>
                <a:srgbClr val="FF0000"/>
              </a:solidFill>
            </a:endParaRP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smtClean="0">
                <a:solidFill>
                  <a:prstClr val="white"/>
                </a:solidFill>
                <a:latin typeface="Calibri" panose="020F0502020204030204"/>
              </a:rPr>
              <a:t>The measurements are block-averaged based on the stimulus synchronization points stored in </a:t>
            </a:r>
            <a:r>
              <a:rPr lang="en-US" dirty="0" err="1" smtClean="0">
                <a:solidFill>
                  <a:prstClr val="white"/>
                </a:solidFill>
                <a:latin typeface="Calibri" panose="020F0502020204030204"/>
              </a:rPr>
              <a:t>info.paradigm</a:t>
            </a:r>
            <a:r>
              <a:rPr lang="en-US" dirty="0" smtClean="0">
                <a:solidFill>
                  <a:prstClr val="white"/>
                </a:solidFill>
                <a:latin typeface="Calibri" panose="020F0502020204030204"/>
              </a:rPr>
              <a:t> </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a:t>
            </a:r>
            <a:r>
              <a:rPr lang="en-US" sz="1000" b="1" dirty="0" smtClean="0">
                <a:solidFill>
                  <a:schemeClr val="tx1"/>
                </a:solidFill>
                <a:latin typeface="Courier New" panose="02070309020205020404" pitchFamily="49" charset="0"/>
                <a:cs typeface="Courier New" panose="02070309020205020404" pitchFamily="49" charset="0"/>
              </a:rPr>
              <a:t>36);</a:t>
            </a:r>
            <a:endParaRPr lang="en-US" sz="1050" dirty="0">
              <a:solidFill>
                <a:srgbClr val="00B0F0"/>
              </a:solidFill>
              <a:latin typeface="Calibri" panose="020F0502020204030204"/>
            </a:endParaRPr>
          </a:p>
          <a:p>
            <a:r>
              <a:rPr lang="en-US" dirty="0" smtClean="0">
                <a:solidFill>
                  <a:prstClr val="white"/>
                </a:solidFill>
                <a:latin typeface="Calibri" panose="020F0502020204030204"/>
              </a:rPr>
              <a:t>The time traces now show clear responses to the stimulus, here a rotating flickering checkerboard wedge with the image array over visual cortex. </a:t>
            </a:r>
          </a:p>
          <a:p>
            <a:r>
              <a:rPr lang="en-US" dirty="0" smtClean="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r>
              <a:rPr lang="en-US" dirty="0" smtClean="0">
                <a:solidFill>
                  <a:prstClr val="white"/>
                </a:solidFill>
                <a:latin typeface="Calibri" panose="020F0502020204030204"/>
              </a:rPr>
              <a:t>.</a:t>
            </a:r>
          </a:p>
          <a:p>
            <a:r>
              <a:rPr lang="en-US" dirty="0" smtClean="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Appendix – High-pass cutoff frequency</a:t>
            </a:r>
            <a:endParaRPr lang="en-US" dirty="0">
              <a:solidFill>
                <a:srgbClr val="FF0000"/>
              </a:solidFill>
            </a:endParaRP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smtClean="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smtClean="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smtClean="0"/>
              <a:t>Signals and spectrum (above) and block-</a:t>
            </a:r>
            <a:r>
              <a:rPr lang="en-US" sz="1400" dirty="0" err="1" smtClean="0"/>
              <a:t>averged</a:t>
            </a:r>
            <a:r>
              <a:rPr lang="en-US" sz="1400" dirty="0" smtClean="0"/>
              <a:t> results (right) using HPF at  0.02 Hz</a:t>
            </a:r>
            <a:endParaRPr lang="en-US" sz="1400" dirty="0"/>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smtClean="0"/>
              <a:t>Signals and spectrum (above) and block-</a:t>
            </a:r>
            <a:r>
              <a:rPr lang="en-US" sz="1400" dirty="0" err="1" smtClean="0"/>
              <a:t>averged</a:t>
            </a:r>
            <a:r>
              <a:rPr lang="en-US" sz="1400" dirty="0" smtClean="0"/>
              <a:t> results (right) using HPF at  0.05 Hz</a:t>
            </a:r>
            <a:endParaRPr lang="en-US" sz="1400" dirty="0"/>
          </a:p>
        </p:txBody>
      </p:sp>
    </p:spTree>
    <p:extLst>
      <p:ext uri="{BB962C8B-B14F-4D97-AF65-F5344CB8AC3E}">
        <p14:creationId xmlns:p14="http://schemas.microsoft.com/office/powerpoint/2010/main" val="82716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Appendix – Low-pass cutoff frequency</a:t>
            </a:r>
            <a:endParaRPr lang="en-US" dirty="0">
              <a:solidFill>
                <a:srgbClr val="FF0000"/>
              </a:solidFill>
            </a:endParaRP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smtClean="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smtClean="0"/>
              <a:t>Signals and spectrum (above) and block-</a:t>
            </a:r>
            <a:r>
              <a:rPr lang="en-US" sz="1400" dirty="0" err="1" smtClean="0"/>
              <a:t>averged</a:t>
            </a:r>
            <a:r>
              <a:rPr lang="en-US" sz="1400" dirty="0" smtClean="0"/>
              <a:t> results (right) using LPF at  0.5 Hz</a:t>
            </a:r>
            <a:endParaRPr lang="en-US" sz="1400" dirty="0"/>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smtClean="0"/>
              <a:t>Signals and spectrum (above) and block-</a:t>
            </a:r>
            <a:r>
              <a:rPr lang="en-US" sz="1400" dirty="0" err="1" smtClean="0"/>
              <a:t>averged</a:t>
            </a:r>
            <a:r>
              <a:rPr lang="en-US" sz="1400" dirty="0" smtClean="0"/>
              <a:t> results (right) using LPF at  0.05 Hz</a:t>
            </a:r>
            <a:endParaRPr lang="en-US" sz="1400" dirty="0"/>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smtClean="0">
                <a:solidFill>
                  <a:srgbClr val="FF0000"/>
                </a:solidFill>
              </a:rPr>
              <a:t>Diffuse Optical Tomography</a:t>
            </a:r>
            <a:endParaRPr lang="en-US" dirty="0">
              <a:solidFill>
                <a:srgbClr val="FF0000"/>
              </a:solidFill>
            </a:endParaRP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smtClean="0"/>
              <a:t>F: post-processing analysis of these results.</a:t>
            </a:r>
          </a:p>
          <a:p>
            <a:pPr marL="0" indent="0">
              <a:buNone/>
            </a:pPr>
            <a:endParaRPr lang="en-US"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smtClean="0">
                <a:solidFill>
                  <a:srgbClr val="FF0000"/>
                </a:solidFill>
              </a:rPr>
              <a:t>Pre-processing</a:t>
            </a:r>
            <a:endParaRPr lang="en-US" dirty="0">
              <a:solidFill>
                <a:srgbClr val="FF0000"/>
              </a:solidFill>
            </a:endParaRPr>
          </a:p>
        </p:txBody>
      </p:sp>
      <p:sp>
        <p:nvSpPr>
          <p:cNvPr id="32" name="Content Placeholder 2"/>
          <p:cNvSpPr txBox="1">
            <a:spLocks/>
          </p:cNvSpPr>
          <p:nvPr/>
        </p:nvSpPr>
        <p:spPr>
          <a:xfrm>
            <a:off x="127001" y="1093794"/>
            <a:ext cx="5734956"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This tutorial will follow the </a:t>
            </a:r>
            <a:r>
              <a:rPr lang="en-US" dirty="0" err="1" smtClean="0"/>
              <a:t>Matlab</a:t>
            </a:r>
            <a:r>
              <a:rPr lang="en-US" dirty="0" smtClean="0"/>
              <a:t> file </a:t>
            </a:r>
            <a:r>
              <a:rPr lang="en-US" b="1" i="1" dirty="0" err="1" smtClean="0">
                <a:solidFill>
                  <a:srgbClr val="00B0F0"/>
                </a:solidFill>
                <a:latin typeface="Courier New" panose="02070309020205020404" pitchFamily="49" charset="0"/>
                <a:cs typeface="Courier New" panose="02070309020205020404" pitchFamily="49" charset="0"/>
              </a:rPr>
              <a:t>NeuroDOT_PreProcessing_Script.m</a:t>
            </a:r>
            <a:r>
              <a:rPr lang="en-US" dirty="0"/>
              <a:t>, </a:t>
            </a:r>
            <a:r>
              <a:rPr lang="en-US" dirty="0" smtClean="0"/>
              <a:t>which </a:t>
            </a:r>
            <a:r>
              <a:rPr lang="en-US" dirty="0" smtClean="0"/>
              <a:t>can be found in the Documentation/Scripts folder. </a:t>
            </a:r>
          </a:p>
          <a:p>
            <a:r>
              <a:rPr lang="en-US" dirty="0" smtClean="0"/>
              <a:t>In this tutorial, you will: 	</a:t>
            </a:r>
          </a:p>
          <a:p>
            <a:pPr lvl="1"/>
            <a:r>
              <a:rPr lang="en-US" dirty="0" smtClean="0"/>
              <a:t>Process </a:t>
            </a:r>
            <a:r>
              <a:rPr lang="en-US" dirty="0" smtClean="0"/>
              <a:t>and visualize raw source-detector measurements</a:t>
            </a:r>
          </a:p>
          <a:p>
            <a:pPr lvl="2"/>
            <a:r>
              <a:rPr lang="en-US" dirty="0" smtClean="0"/>
              <a:t>Examine different ‘nearest neighbor’ measurements, with varying source-detector distance</a:t>
            </a:r>
          </a:p>
          <a:p>
            <a:pPr lvl="2"/>
            <a:r>
              <a:rPr lang="en-US" dirty="0" smtClean="0"/>
              <a:t>Examine the measurement spectrum</a:t>
            </a:r>
          </a:p>
          <a:p>
            <a:pPr lvl="2"/>
            <a:r>
              <a:rPr lang="en-US" dirty="0" smtClean="0"/>
              <a:t>Explore effects of filter cutoff frequencies</a:t>
            </a:r>
          </a:p>
          <a:p>
            <a:pPr lvl="2"/>
            <a:r>
              <a:rPr lang="en-US" dirty="0" smtClean="0"/>
              <a:t>Examine effects of superficial signal regression</a:t>
            </a:r>
          </a:p>
          <a:p>
            <a:r>
              <a:rPr lang="en-US" dirty="0" smtClean="0"/>
              <a:t>We will use data from a rotating-wedge </a:t>
            </a:r>
            <a:r>
              <a:rPr lang="en-US" dirty="0" err="1" smtClean="0"/>
              <a:t>retinotopy</a:t>
            </a:r>
            <a:r>
              <a:rPr lang="en-US" dirty="0" smtClean="0"/>
              <a:t> experiment</a:t>
            </a:r>
          </a:p>
          <a:p>
            <a:r>
              <a:rPr lang="en-US" dirty="0" smtClean="0"/>
              <a:t>Start by loading this data set:</a:t>
            </a:r>
          </a:p>
          <a:p>
            <a:pPr marL="0" indent="0">
              <a:buNone/>
            </a:pPr>
            <a:endParaRPr lang="en-US" sz="1200" dirty="0" smtClean="0">
              <a:solidFill>
                <a:schemeClr val="tx1"/>
              </a:solidFill>
            </a:endParaRPr>
          </a:p>
          <a:p>
            <a:pPr marL="0" indent="0" defTabSz="914400">
              <a:buNone/>
            </a:pPr>
            <a:r>
              <a:rPr lang="en-US" sz="1200" b="1" dirty="0" smtClean="0">
                <a:solidFill>
                  <a:schemeClr val="tx1"/>
                </a:solidFill>
                <a:latin typeface="Courier New" panose="02070309020205020404" pitchFamily="49" charset="0"/>
                <a:cs typeface="Courier New" panose="02070309020205020404" pitchFamily="49" charset="0"/>
              </a:rPr>
              <a:t>  load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a:solidFill>
                  <a:srgbClr val="A020F0"/>
                </a:solidFill>
                <a:latin typeface="Courier New" panose="02070309020205020404" pitchFamily="49" charset="0"/>
              </a:rPr>
              <a:t>'NeuroDOT_Base_CCW_Sample1.mat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4790" y="1444173"/>
            <a:ext cx="5985551" cy="4034063"/>
          </a:xfrm>
          <a:prstGeom prst="rect">
            <a:avLst/>
          </a:prstGeom>
        </p:spPr>
      </p:pic>
    </p:spTree>
    <p:extLst>
      <p:ext uri="{BB962C8B-B14F-4D97-AF65-F5344CB8AC3E}">
        <p14:creationId xmlns:p14="http://schemas.microsoft.com/office/powerpoint/2010/main" val="2409973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Pre-processing of Raw Measurements</a:t>
            </a:r>
            <a:endParaRPr lang="en-US" dirty="0">
              <a:solidFill>
                <a:srgbClr val="FF0000"/>
              </a:solidFill>
            </a:endParaRP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smtClean="0">
                <a:solidFill>
                  <a:prstClr val="white"/>
                </a:solidFill>
                <a:latin typeface="Calibri" panose="020F0502020204030204"/>
              </a:rPr>
              <a:t>Pre-processing </a:t>
            </a:r>
            <a:r>
              <a:rPr lang="en-US" dirty="0">
                <a:solidFill>
                  <a:prstClr val="white"/>
                </a:solidFill>
                <a:latin typeface="Calibri" panose="020F0502020204030204"/>
              </a:rPr>
              <a:t>generally follows the pipeline on the </a:t>
            </a:r>
            <a:r>
              <a:rPr lang="en-US" dirty="0" smtClean="0">
                <a:solidFill>
                  <a:prstClr val="white"/>
                </a:solidFill>
                <a:latin typeface="Calibri" panose="020F0502020204030204"/>
              </a:rPr>
              <a:t>right, as in this section of code:</a:t>
            </a: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r>
              <a:rPr lang="en-US" sz="1100" b="1" dirty="0" smtClean="0">
                <a:solidFill>
                  <a:schemeClr val="tx1"/>
                </a:solidFill>
                <a:latin typeface="Courier New" panose="02070309020205020404" pitchFamily="49" charset="0"/>
                <a:cs typeface="Courier New" panose="02070309020205020404" pitchFamily="49" charset="0"/>
              </a:rPr>
              <a:t>);</a:t>
            </a:r>
            <a:endParaRPr lang="en-US" sz="1400" dirty="0" smtClean="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smtClean="0">
                <a:solidFill>
                  <a:prstClr val="white"/>
                </a:solidFill>
                <a:latin typeface="Calibri" panose="020F0502020204030204"/>
              </a:rPr>
              <a:t>Previous plots of the raw signals used a log-compressed y-axis to display the </a:t>
            </a:r>
            <a:r>
              <a:rPr lang="en-US" dirty="0">
                <a:solidFill>
                  <a:prstClr val="white"/>
                </a:solidFill>
                <a:latin typeface="Calibri" panose="020F0502020204030204"/>
              </a:rPr>
              <a:t>wide distribution of light levels. </a:t>
            </a:r>
            <a:endParaRPr lang="en-US" dirty="0" smtClean="0">
              <a:solidFill>
                <a:prstClr val="white"/>
              </a:solidFill>
              <a:latin typeface="Calibri" panose="020F0502020204030204"/>
            </a:endParaRPr>
          </a:p>
          <a:p>
            <a:r>
              <a:rPr lang="en-US" dirty="0" smtClean="0">
                <a:solidFill>
                  <a:prstClr val="white"/>
                </a:solidFill>
                <a:latin typeface="Calibri" panose="020F0502020204030204"/>
              </a:rPr>
              <a:t>Subsequent plots and images show </a:t>
            </a:r>
            <a:r>
              <a:rPr lang="en-US" i="1" dirty="0" smtClean="0">
                <a:solidFill>
                  <a:prstClr val="white"/>
                </a:solidFill>
                <a:latin typeface="Calibri" panose="020F0502020204030204"/>
              </a:rPr>
              <a:t>differential measurements</a:t>
            </a:r>
            <a:r>
              <a:rPr lang="en-US" dirty="0" smtClean="0">
                <a:solidFill>
                  <a:prstClr val="white"/>
                </a:solidFill>
                <a:latin typeface="Calibri" panose="020F0502020204030204"/>
              </a:rPr>
              <a:t>, computed as the logarithm of the ratio of each signal and its temporal average</a:t>
            </a:r>
            <a:endParaRPr lang="en-US" dirty="0">
              <a:solidFill>
                <a:prstClr val="white"/>
              </a:solidFill>
              <a:latin typeface="Calibri" panose="020F0502020204030204"/>
            </a:endParaRP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DOT Acquisition</a:t>
            </a:r>
            <a:endParaRPr lang="en-US" dirty="0"/>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Log-mean</a:t>
            </a:r>
            <a:endParaRPr lang="en-US" dirty="0"/>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Detect noisy channels</a:t>
            </a:r>
            <a:endParaRPr lang="en-US" dirty="0"/>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Band-pass filter</a:t>
            </a:r>
            <a:endParaRPr lang="en-US" dirty="0"/>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Superficial signal regression</a:t>
            </a:r>
            <a:endParaRPr lang="en-US" dirty="0"/>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Resample</a:t>
            </a:r>
            <a:endParaRPr lang="en-US" dirty="0"/>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Low-pass filter</a:t>
            </a:r>
            <a:endParaRPr lang="en-US" dirty="0"/>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Reconstruction</a:t>
            </a:r>
            <a:endParaRPr lang="en-US" dirty="0"/>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Spectroscopy</a:t>
            </a:r>
            <a:endParaRPr lang="en-US" dirty="0"/>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Spatial normalization</a:t>
            </a:r>
            <a:endParaRPr lang="en-US" dirty="0"/>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Light</a:t>
            </a:r>
          </a:p>
          <a:p>
            <a:pPr algn="ctr"/>
            <a:r>
              <a:rPr lang="en-US" dirty="0" smtClean="0"/>
              <a:t>Model</a:t>
            </a:r>
            <a:endParaRPr lang="en-US" dirty="0"/>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logmean</a:t>
            </a:r>
            <a:r>
              <a:rPr lang="en-US" dirty="0" smtClean="0">
                <a:solidFill>
                  <a:srgbClr val="FF0000"/>
                </a:solidFill>
              </a:rPr>
              <a:t> data </a:t>
            </a:r>
            <a:endParaRPr lang="en-US" dirty="0">
              <a:solidFill>
                <a:srgbClr val="FF0000"/>
              </a:solidFill>
            </a:endParaRP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smtClean="0">
                <a:solidFill>
                  <a:prstClr val="white"/>
                </a:solidFill>
                <a:latin typeface="Calibri" panose="020F0502020204030204"/>
              </a:rPr>
              <a:t>First, take the </a:t>
            </a:r>
            <a:r>
              <a:rPr lang="en-US" dirty="0" err="1" smtClean="0">
                <a:solidFill>
                  <a:prstClr val="white"/>
                </a:solidFill>
                <a:latin typeface="Calibri" panose="020F0502020204030204"/>
              </a:rPr>
              <a:t>logmean</a:t>
            </a:r>
            <a:r>
              <a:rPr lang="en-US" dirty="0" smtClean="0">
                <a:solidFill>
                  <a:prstClr val="white"/>
                </a:solidFill>
                <a:latin typeface="Calibri" panose="020F0502020204030204"/>
              </a:rPr>
              <a:t> </a:t>
            </a:r>
            <a:r>
              <a:rPr lang="en-US" dirty="0">
                <a:solidFill>
                  <a:prstClr val="white"/>
                </a:solidFill>
                <a:latin typeface="Calibri" panose="020F0502020204030204"/>
              </a:rPr>
              <a:t>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smtClean="0">
                <a:solidFill>
                  <a:prstClr val="white"/>
                </a:solidFill>
                <a:latin typeface="Calibri" panose="020F0502020204030204"/>
              </a:rPr>
              <a:t>The results can be visualized with code such as </a:t>
            </a:r>
            <a:br>
              <a:rPr lang="en-US" dirty="0" smtClean="0">
                <a:solidFill>
                  <a:prstClr val="white"/>
                </a:solidFill>
                <a:latin typeface="Calibri" panose="020F0502020204030204"/>
              </a:rPr>
            </a:br>
            <a:endParaRPr lang="en-US" sz="900" dirty="0" smtClean="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keep </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endParaRPr lang="en-US" sz="1100" b="1" dirty="0" smtClean="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xlabel</a:t>
            </a:r>
            <a:r>
              <a:rPr lang="en-US" sz="1100" b="1" dirty="0" smtClean="0">
                <a:solidFill>
                  <a:schemeClr val="tx1"/>
                </a:solidFill>
                <a:latin typeface="Courier New" panose="02070309020205020404" pitchFamily="49" charset="0"/>
                <a:cs typeface="Courier New" panose="02070309020205020404" pitchFamily="49" charset="0"/>
              </a:rPr>
              <a:t>('Time (samples)'), </a:t>
            </a:r>
            <a:r>
              <a:rPr lang="en-US" sz="1100" b="1" dirty="0" err="1" smtClean="0">
                <a:solidFill>
                  <a:schemeClr val="tx1"/>
                </a:solidFill>
                <a:latin typeface="Courier New" panose="02070309020205020404" pitchFamily="49" charset="0"/>
                <a:cs typeface="Courier New" panose="02070309020205020404" pitchFamily="49" charset="0"/>
              </a:rPr>
              <a:t>ylabel</a:t>
            </a:r>
            <a:r>
              <a:rPr lang="en-US" sz="1100" b="1" dirty="0" smtClean="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subplot(3,1,2</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smtClean="0">
                <a:solidFill>
                  <a:schemeClr val="tx1"/>
                </a:solidFill>
                <a:latin typeface="Courier New" panose="02070309020205020404" pitchFamily="49" charset="0"/>
                <a:cs typeface="Courier New" panose="02070309020205020404" pitchFamily="49" charset="0"/>
              </a:rPr>
              <a:t>semilogx</a:t>
            </a:r>
            <a:r>
              <a:rPr lang="en-US" sz="1100" b="1" dirty="0" smtClean="0">
                <a:solidFill>
                  <a:schemeClr val="tx1"/>
                </a:solidFill>
                <a:latin typeface="Courier New" panose="02070309020205020404" pitchFamily="49" charset="0"/>
                <a:cs typeface="Courier New" panose="02070309020205020404" pitchFamily="49" charset="0"/>
              </a:rPr>
              <a:t>(</a:t>
            </a:r>
            <a:r>
              <a:rPr lang="en-US" sz="1100" b="1" dirty="0" err="1" smtClean="0">
                <a:solidFill>
                  <a:schemeClr val="tx1"/>
                </a:solidFill>
                <a:latin typeface="Courier New" panose="02070309020205020404" pitchFamily="49" charset="0"/>
                <a:cs typeface="Courier New" panose="02070309020205020404" pitchFamily="49" charset="0"/>
              </a:rPr>
              <a:t>ftdomain,ftmag</a:t>
            </a:r>
            <a:r>
              <a:rPr lang="en-US" sz="110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smtClean="0">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smtClean="0">
                <a:solidFill>
                  <a:prstClr val="white"/>
                </a:solidFill>
                <a:latin typeface="Calibri" panose="020F0502020204030204"/>
              </a:rPr>
              <a:t>In a plot (top) of the clean time </a:t>
            </a:r>
            <a:r>
              <a:rPr lang="en-US" dirty="0">
                <a:solidFill>
                  <a:prstClr val="white"/>
                </a:solidFill>
                <a:latin typeface="Calibri" panose="020F0502020204030204"/>
              </a:rPr>
              <a:t>traces overlain on each </a:t>
            </a:r>
            <a:r>
              <a:rPr lang="en-US" dirty="0" smtClean="0">
                <a:solidFill>
                  <a:prstClr val="white"/>
                </a:solidFill>
                <a:latin typeface="Calibri" panose="020F0502020204030204"/>
              </a:rPr>
              <a:t>other, any </a:t>
            </a:r>
            <a:r>
              <a:rPr lang="en-US" dirty="0">
                <a:solidFill>
                  <a:prstClr val="white"/>
                </a:solidFill>
                <a:latin typeface="Calibri" panose="020F0502020204030204"/>
              </a:rPr>
              <a:t>response to the stimulus is difficult to </a:t>
            </a:r>
            <a:r>
              <a:rPr lang="en-US" dirty="0" smtClean="0">
                <a:solidFill>
                  <a:prstClr val="white"/>
                </a:solidFill>
                <a:latin typeface="Calibri" panose="020F0502020204030204"/>
              </a:rPr>
              <a:t>discern</a:t>
            </a:r>
            <a:r>
              <a:rPr lang="en-US" dirty="0">
                <a:solidFill>
                  <a:prstClr val="white"/>
                </a:solidFill>
                <a:latin typeface="Calibri" panose="020F0502020204030204"/>
              </a:rPr>
              <a:t> </a:t>
            </a:r>
            <a:r>
              <a:rPr lang="en-US" dirty="0" smtClean="0">
                <a:solidFill>
                  <a:prstClr val="white"/>
                </a:solidFill>
                <a:latin typeface="Calibri" panose="020F0502020204030204"/>
              </a:rPr>
              <a:t>without additional processing.</a:t>
            </a:r>
          </a:p>
          <a:p>
            <a:r>
              <a:rPr lang="en-US" dirty="0" smtClean="0">
                <a:solidFill>
                  <a:prstClr val="white"/>
                </a:solidFill>
                <a:latin typeface="Calibri" panose="020F0502020204030204"/>
              </a:rPr>
              <a:t>In an image view (middle) of all measurements, a possible periodic response to the stimulus may be evident. </a:t>
            </a:r>
            <a:endParaRPr lang="en-US" dirty="0">
              <a:solidFill>
                <a:prstClr val="white"/>
              </a:solidFill>
              <a:latin typeface="Calibri" panose="020F0502020204030204"/>
            </a:endParaRPr>
          </a:p>
          <a:p>
            <a:r>
              <a:rPr lang="en-US" dirty="0" smtClean="0">
                <a:solidFill>
                  <a:prstClr val="white"/>
                </a:solidFill>
                <a:latin typeface="Calibri" panose="020F0502020204030204"/>
              </a:rPr>
              <a:t>A plot of the average spectrum for the wavelength with stronger response (bottom) shows the pulse and stimulus frequencies as before. </a:t>
            </a:r>
            <a:endParaRPr lang="en-US" dirty="0">
              <a:solidFill>
                <a:prstClr val="white"/>
              </a:solidFill>
              <a:latin typeface="Calibri" panose="020F0502020204030204"/>
            </a:endParaRPr>
          </a:p>
          <a:p>
            <a:endParaRPr lang="en-US" dirty="0" smtClean="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Measurements at Varying </a:t>
            </a:r>
            <a:br>
              <a:rPr lang="en-US" dirty="0" smtClean="0">
                <a:solidFill>
                  <a:srgbClr val="FF0000"/>
                </a:solidFill>
              </a:rPr>
            </a:br>
            <a:r>
              <a:rPr lang="en-US" dirty="0" smtClean="0">
                <a:solidFill>
                  <a:srgbClr val="FF0000"/>
                </a:solidFill>
              </a:rPr>
              <a:t>Source-detector distance</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smtClean="0">
                <a:solidFill>
                  <a:prstClr val="white"/>
                </a:solidFill>
                <a:latin typeface="Calibri" panose="020F0502020204030204"/>
              </a:rPr>
              <a:t>Viewing measurements from different source-detector distances can help with interpretation</a:t>
            </a:r>
          </a:p>
          <a:p>
            <a:pPr lvl="0"/>
            <a:r>
              <a:rPr lang="en-US" dirty="0" smtClean="0">
                <a:solidFill>
                  <a:prstClr val="white"/>
                </a:solidFill>
                <a:latin typeface="Calibri" panose="020F0502020204030204"/>
              </a:rPr>
              <a:t>Identify sets of measurements at different distances, </a:t>
            </a:r>
            <a:br>
              <a:rPr lang="en-US" dirty="0" smtClean="0">
                <a:solidFill>
                  <a:prstClr val="white"/>
                </a:solidFill>
                <a:latin typeface="Calibri" panose="020F0502020204030204"/>
              </a:rPr>
            </a:br>
            <a:endParaRPr lang="en-US" dirty="0" smtClean="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eepd1 = info.MEAS.GI </a:t>
            </a:r>
            <a:r>
              <a:rPr lang="en-US" sz="1050" b="1" dirty="0">
                <a:solidFill>
                  <a:schemeClr val="tx1"/>
                </a:solidFill>
                <a:latin typeface="Courier New" panose="02070309020205020404" pitchFamily="49" charset="0"/>
                <a:cs typeface="Courier New" panose="02070309020205020404" pitchFamily="49" charset="0"/>
              </a:rPr>
              <a:t>&amp;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eepd2 = info.MEAS.GI </a:t>
            </a:r>
            <a:r>
              <a:rPr lang="en-US" sz="1050" b="1" dirty="0">
                <a:solidFill>
                  <a:schemeClr val="tx1"/>
                </a:solidFill>
                <a:latin typeface="Courier New" panose="02070309020205020404" pitchFamily="49" charset="0"/>
                <a:cs typeface="Courier New" panose="02070309020205020404" pitchFamily="49" charset="0"/>
              </a:rPr>
              <a:t>&amp;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a:t>
            </a:r>
            <a:r>
              <a:rPr lang="en-US" sz="1050" b="1" dirty="0" smtClean="0">
                <a:solidFill>
                  <a:schemeClr val="tx1"/>
                </a:solidFill>
                <a:latin typeface="Courier New" panose="02070309020205020404" pitchFamily="49" charset="0"/>
                <a:cs typeface="Courier New" panose="02070309020205020404" pitchFamily="49" charset="0"/>
              </a:rPr>
              <a:t>eepd3 = info.MEAS.GI </a:t>
            </a:r>
            <a:r>
              <a:rPr lang="en-US" sz="1050" b="1" dirty="0">
                <a:solidFill>
                  <a:schemeClr val="tx1"/>
                </a:solidFill>
                <a:latin typeface="Courier New" panose="02070309020205020404" pitchFamily="49" charset="0"/>
                <a:cs typeface="Courier New" panose="02070309020205020404" pitchFamily="49" charset="0"/>
              </a:rPr>
              <a:t>&amp;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r>
              <a:rPr lang="en-US" sz="1050" b="1" dirty="0" smtClean="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smtClean="0">
                <a:solidFill>
                  <a:prstClr val="white"/>
                </a:solidFill>
                <a:latin typeface="Calibri" panose="020F0502020204030204"/>
              </a:rPr>
              <a:t>Plot measurements at each range of distances</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smtClean="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smtClean="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smtClean="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smtClean="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a:t>
            </a:r>
            <a:r>
              <a:rPr lang="en-US" sz="1100" b="1" dirty="0" smtClean="0">
                <a:solidFill>
                  <a:schemeClr val="tx1"/>
                </a:solidFill>
                <a:latin typeface="Courier New" panose="02070309020205020404" pitchFamily="49" charset="0"/>
                <a:cs typeface="Courier New" panose="02070309020205020404" pitchFamily="49" charset="0"/>
              </a:rPr>
              <a:t>end</a:t>
            </a:r>
            <a:endParaRPr lang="en-US" sz="1100" b="1" dirty="0">
              <a:solidFill>
                <a:schemeClr val="tx1"/>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smtClean="0">
                <a:solidFill>
                  <a:srgbClr val="FF0000"/>
                </a:solidFill>
              </a:rPr>
              <a:t>Periodic Waveforms in the Spectrum </a:t>
            </a:r>
            <a:endParaRPr lang="en-US" dirty="0">
              <a:solidFill>
                <a:srgbClr val="FF0000"/>
              </a:solidFill>
            </a:endParaRP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smtClean="0">
                    <a:solidFill>
                      <a:prstClr val="white"/>
                    </a:solidFill>
                    <a:latin typeface="Calibri" panose="020F0502020204030204"/>
                  </a:rPr>
                  <a:t>The spectrum (bottom right and in a previous slide) is computed with a fast Fourier transform (</a:t>
                </a:r>
                <a:r>
                  <a:rPr lang="en-US" dirty="0" err="1" smtClean="0">
                    <a:solidFill>
                      <a:prstClr val="white"/>
                    </a:solidFill>
                    <a:latin typeface="Calibri" panose="020F0502020204030204"/>
                  </a:rPr>
                  <a:t>fft</a:t>
                </a:r>
                <a:r>
                  <a:rPr lang="en-US" dirty="0" smtClean="0">
                    <a:solidFill>
                      <a:prstClr val="white"/>
                    </a:solidFill>
                    <a:latin typeface="Calibri" panose="020F0502020204030204"/>
                  </a:rPr>
                  <a:t>) of the average of kept measurements and shows the presence of periodic, or nearly periodic waveforms in the measurements. </a:t>
                </a:r>
              </a:p>
              <a:p>
                <a:pPr lvl="0"/>
                <a:r>
                  <a:rPr lang="en-US" dirty="0" smtClean="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smtClean="0">
                  <a:solidFill>
                    <a:srgbClr val="00B0F0"/>
                  </a:solidFill>
                  <a:latin typeface="Calibri" panose="020F0502020204030204"/>
                </a:endParaRPr>
              </a:p>
              <a:p>
                <a:r>
                  <a:rPr lang="en-US" dirty="0" smtClean="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smtClean="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smtClean="0"/>
              <a:t>Cardiac pulse, ~1Hz</a:t>
            </a:r>
            <a:endParaRPr lang="en-US" sz="1600" dirty="0"/>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smtClean="0"/>
              <a:t>Stimulus frequency, ~0.028Hz</a:t>
            </a:r>
            <a:endParaRPr lang="en-US" sz="1600" dirty="0"/>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Detrend</a:t>
            </a:r>
            <a:r>
              <a:rPr lang="en-US" dirty="0" smtClean="0">
                <a:solidFill>
                  <a:srgbClr val="FF0000"/>
                </a:solidFill>
              </a:rPr>
              <a:t> and high-pass filter </a:t>
            </a:r>
            <a:br>
              <a:rPr lang="en-US" dirty="0" smtClean="0">
                <a:solidFill>
                  <a:srgbClr val="FF0000"/>
                </a:solidFill>
              </a:rPr>
            </a:br>
            <a:r>
              <a:rPr lang="en-US" dirty="0" smtClean="0">
                <a:solidFill>
                  <a:srgbClr val="FF0000"/>
                </a:solidFill>
              </a:rPr>
              <a:t>the data</a:t>
            </a:r>
            <a:endParaRPr lang="en-US" dirty="0">
              <a:solidFill>
                <a:srgbClr val="FF0000"/>
              </a:solidFill>
            </a:endParaRP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smtClean="0">
                <a:solidFill>
                  <a:prstClr val="white"/>
                </a:solidFill>
                <a:latin typeface="Calibri" panose="020F0502020204030204"/>
              </a:rPr>
              <a:t>Detrending</a:t>
            </a:r>
            <a:r>
              <a:rPr lang="en-US" dirty="0" smtClean="0">
                <a:solidFill>
                  <a:prstClr val="white"/>
                </a:solidFill>
                <a:latin typeface="Calibri" panose="020F0502020204030204"/>
              </a:rPr>
              <a:t> the data removes a linear trend or drift in each measurement</a:t>
            </a:r>
            <a:endParaRPr lang="en-US" dirty="0">
              <a:solidFill>
                <a:prstClr val="white"/>
              </a:solidFill>
              <a:latin typeface="Calibri" panose="020F0502020204030204"/>
            </a:endParaRPr>
          </a:p>
          <a:p>
            <a:pPr marL="400050" lvl="1" indent="0" defTabSz="914400">
              <a:spcBef>
                <a:spcPts val="0"/>
              </a:spcBef>
              <a:buClrTx/>
              <a:buSzTx/>
              <a:buNone/>
            </a:pPr>
            <a:endParaRPr lang="en-US" sz="1000" dirty="0" smtClean="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smtClean="0">
                <a:solidFill>
                  <a:prstClr val="white"/>
                </a:solidFill>
                <a:latin typeface="Calibri" panose="020F0502020204030204"/>
              </a:rPr>
              <a:t>Data </a:t>
            </a:r>
            <a:r>
              <a:rPr lang="en-US" dirty="0">
                <a:solidFill>
                  <a:prstClr val="white"/>
                </a:solidFill>
                <a:latin typeface="Calibri" panose="020F0502020204030204"/>
              </a:rPr>
              <a:t>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a:t>
            </a:r>
            <a:r>
              <a:rPr lang="en-US" dirty="0" smtClean="0">
                <a:solidFill>
                  <a:prstClr val="white"/>
                </a:solidFill>
                <a:latin typeface="Calibri" panose="020F0502020204030204"/>
              </a:rPr>
              <a:t>). </a:t>
            </a:r>
          </a:p>
          <a:p>
            <a:r>
              <a:rPr lang="en-US" dirty="0" smtClean="0">
                <a:solidFill>
                  <a:prstClr val="white"/>
                </a:solidFill>
                <a:latin typeface="Calibri" panose="020F0502020204030204"/>
              </a:rPr>
              <a:t>Note that the cardiac pulse and stimulus frequencies are still present in the spectrum. </a:t>
            </a:r>
            <a:endParaRPr lang="en-US" dirty="0">
              <a:solidFill>
                <a:prstClr val="white"/>
              </a:solidFill>
              <a:latin typeface="Calibri" panose="020F0502020204030204"/>
            </a:endParaRPr>
          </a:p>
          <a:p>
            <a:endParaRPr lang="en-US" dirty="0" smtClean="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smtClean="0">
                <a:solidFill>
                  <a:srgbClr val="FF0000"/>
                </a:solidFill>
              </a:rPr>
              <a:t>Detrend</a:t>
            </a:r>
            <a:r>
              <a:rPr lang="en-US" dirty="0" smtClean="0">
                <a:solidFill>
                  <a:srgbClr val="FF0000"/>
                </a:solidFill>
              </a:rPr>
              <a:t> and High-Pass</a:t>
            </a:r>
            <a:endParaRPr lang="en-US" dirty="0">
              <a:solidFill>
                <a:srgbClr val="FF0000"/>
              </a:solidFill>
            </a:endParaRP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smtClean="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0"/>
            <a:r>
              <a:rPr lang="en-US" dirty="0" smtClean="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82357</TotalTime>
  <Words>1508</Words>
  <Application>Microsoft Office PowerPoint</Application>
  <PresentationFormat>Widescreen</PresentationFormat>
  <Paragraphs>184</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Courier New</vt:lpstr>
      <vt:lpstr>Trebuchet MS</vt:lpstr>
      <vt:lpstr>Wingdings 3</vt:lpstr>
      <vt:lpstr>Facet</vt:lpstr>
      <vt:lpstr>NeuroDOT</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Trobaugh, Jason</cp:lastModifiedBy>
  <cp:revision>2102</cp:revision>
  <dcterms:created xsi:type="dcterms:W3CDTF">2016-10-13T23:27:35Z</dcterms:created>
  <dcterms:modified xsi:type="dcterms:W3CDTF">2018-10-04T22:26:40Z</dcterms:modified>
</cp:coreProperties>
</file>